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4.png" ContentType="image/png"/>
  <Override PartName="/ppt/media/image23.png" ContentType="image/png"/>
  <Override PartName="/ppt/media/image8.jpeg" ContentType="image/jpeg"/>
  <Override PartName="/ppt/media/image2.png" ContentType="image/png"/>
  <Override PartName="/ppt/media/image22.png" ContentType="image/png"/>
  <Override PartName="/ppt/media/image10.png" ContentType="image/png"/>
  <Override PartName="/ppt/media/image9.jpeg" ContentType="image/jpeg"/>
  <Override PartName="/ppt/media/image16.jpeg" ContentType="image/jpeg"/>
  <Override PartName="/ppt/media/image1.jpeg" ContentType="image/jpe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7.jpeg" ContentType="image/jpeg"/>
  <Override PartName="/ppt/media/image4.jpeg" ContentType="image/jpeg"/>
  <Override PartName="/ppt/media/image3.png" ContentType="image/png"/>
  <Override PartName="/ppt/media/image19.jpeg" ContentType="image/jpeg"/>
  <Override PartName="/ppt/media/image6.png" ContentType="image/png"/>
  <Override PartName="/ppt/media/image21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  <a:r>
              <a:rPr b="1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Total response</a:t>
            </a:r>
          </a:p>
        </c:rich>
      </c:tx>
      <c:overlay val="0"/>
    </c:title>
    <c:autoTitleDeleted val="0"/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Size (%) </c:v>
                </c:pt>
              </c:strCache>
            </c:strRef>
          </c:tx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0"/>
                <c:pt idx="0">
                  <c:v>2.28605</c:v>
                </c:pt>
                <c:pt idx="1">
                  <c:v>2.28651</c:v>
                </c:pt>
                <c:pt idx="2">
                  <c:v>2.28298</c:v>
                </c:pt>
                <c:pt idx="3">
                  <c:v>2.27662</c:v>
                </c:pt>
                <c:pt idx="4">
                  <c:v>2.27429</c:v>
                </c:pt>
                <c:pt idx="5">
                  <c:v>2.27125</c:v>
                </c:pt>
                <c:pt idx="6">
                  <c:v>2.27281</c:v>
                </c:pt>
                <c:pt idx="7">
                  <c:v>2.23045</c:v>
                </c:pt>
                <c:pt idx="8">
                  <c:v>2.23444</c:v>
                </c:pt>
                <c:pt idx="9">
                  <c:v>2.22373</c:v>
                </c:pt>
                <c:pt idx="10">
                  <c:v>2.21454</c:v>
                </c:pt>
                <c:pt idx="11">
                  <c:v>2.21461</c:v>
                </c:pt>
                <c:pt idx="12">
                  <c:v>2.20558</c:v>
                </c:pt>
                <c:pt idx="13">
                  <c:v>2.21358</c:v>
                </c:pt>
                <c:pt idx="14">
                  <c:v>2.20215</c:v>
                </c:pt>
                <c:pt idx="15">
                  <c:v>2.20107</c:v>
                </c:pt>
                <c:pt idx="16">
                  <c:v>2.19179</c:v>
                </c:pt>
                <c:pt idx="17">
                  <c:v>2.18817</c:v>
                </c:pt>
                <c:pt idx="18">
                  <c:v>1.94166</c:v>
                </c:pt>
                <c:pt idx="19">
                  <c:v>1.75462</c:v>
                </c:pt>
                <c:pt idx="20">
                  <c:v>1.66655</c:v>
                </c:pt>
                <c:pt idx="21">
                  <c:v>1.66959</c:v>
                </c:pt>
                <c:pt idx="22">
                  <c:v>1.65226</c:v>
                </c:pt>
                <c:pt idx="23">
                  <c:v>1.64812</c:v>
                </c:pt>
                <c:pt idx="24">
                  <c:v>1.62512</c:v>
                </c:pt>
                <c:pt idx="25">
                  <c:v>1.62083</c:v>
                </c:pt>
                <c:pt idx="26">
                  <c:v>1.61998</c:v>
                </c:pt>
                <c:pt idx="27">
                  <c:v>1.61366</c:v>
                </c:pt>
                <c:pt idx="28">
                  <c:v>1.60771</c:v>
                </c:pt>
                <c:pt idx="29">
                  <c:v>1.58047</c:v>
                </c:pt>
                <c:pt idx="30">
                  <c:v>1.57636</c:v>
                </c:pt>
                <c:pt idx="31">
                  <c:v>1.56419</c:v>
                </c:pt>
                <c:pt idx="32">
                  <c:v>1.45963</c:v>
                </c:pt>
                <c:pt idx="33">
                  <c:v>1.45661</c:v>
                </c:pt>
                <c:pt idx="34">
                  <c:v>1.43451</c:v>
                </c:pt>
                <c:pt idx="35">
                  <c:v>1.42947</c:v>
                </c:pt>
                <c:pt idx="36">
                  <c:v>1.41176</c:v>
                </c:pt>
                <c:pt idx="37">
                  <c:v>1.38897</c:v>
                </c:pt>
                <c:pt idx="38">
                  <c:v>1.36566</c:v>
                </c:pt>
                <c:pt idx="39">
                  <c:v>1.35083</c:v>
                </c:pt>
                <c:pt idx="40">
                  <c:v>1.32384</c:v>
                </c:pt>
                <c:pt idx="41">
                  <c:v>1.28787</c:v>
                </c:pt>
                <c:pt idx="42">
                  <c:v>1.25841</c:v>
                </c:pt>
                <c:pt idx="43">
                  <c:v>1.21504</c:v>
                </c:pt>
                <c:pt idx="44">
                  <c:v>1.16974</c:v>
                </c:pt>
                <c:pt idx="45">
                  <c:v>1.10164</c:v>
                </c:pt>
                <c:pt idx="46">
                  <c:v>0.58885</c:v>
                </c:pt>
                <c:pt idx="47">
                  <c:v>0.33932</c:v>
                </c:pt>
                <c:pt idx="48">
                  <c:v>0.22305</c:v>
                </c:pt>
                <c:pt idx="49">
                  <c:v>0.12733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5156347"/>
        <c:axId val="68963526"/>
      </c:lineChart>
      <c:lineChart>
        <c:grouping val="standard"/>
        <c:ser>
          <c:idx val="1"/>
          <c:order val="1"/>
          <c:tx>
            <c:strRef>
              <c:f>label 1</c:f>
              <c:strCache>
                <c:ptCount val="1"/>
                <c:pt idx="0">
                  <c:v>Size (Bytes)</c:v>
                </c:pt>
              </c:strCache>
            </c:strRef>
          </c:tx>
          <c:spPr>
            <a:solidFill>
              <a:srgbClr val="ffc000"/>
            </a:solidFill>
            <a:ln w="2844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0"/>
                <c:pt idx="0">
                  <c:v>4899</c:v>
                </c:pt>
                <c:pt idx="1">
                  <c:v>4900</c:v>
                </c:pt>
                <c:pt idx="2">
                  <c:v>4897</c:v>
                </c:pt>
                <c:pt idx="3">
                  <c:v>4897</c:v>
                </c:pt>
                <c:pt idx="4">
                  <c:v>4892</c:v>
                </c:pt>
                <c:pt idx="5">
                  <c:v>4890</c:v>
                </c:pt>
                <c:pt idx="6">
                  <c:v>4907</c:v>
                </c:pt>
                <c:pt idx="7">
                  <c:v>4907</c:v>
                </c:pt>
                <c:pt idx="8">
                  <c:v>4918</c:v>
                </c:pt>
                <c:pt idx="9">
                  <c:v>4910</c:v>
                </c:pt>
                <c:pt idx="10">
                  <c:v>4903</c:v>
                </c:pt>
                <c:pt idx="11">
                  <c:v>4912</c:v>
                </c:pt>
                <c:pt idx="12">
                  <c:v>4903</c:v>
                </c:pt>
                <c:pt idx="13">
                  <c:v>4923</c:v>
                </c:pt>
                <c:pt idx="14">
                  <c:v>4913</c:v>
                </c:pt>
                <c:pt idx="15">
                  <c:v>4915</c:v>
                </c:pt>
                <c:pt idx="16">
                  <c:v>4914</c:v>
                </c:pt>
                <c:pt idx="17">
                  <c:v>4919</c:v>
                </c:pt>
                <c:pt idx="18">
                  <c:v>4926</c:v>
                </c:pt>
                <c:pt idx="19">
                  <c:v>4934</c:v>
                </c:pt>
                <c:pt idx="20">
                  <c:v>4943</c:v>
                </c:pt>
                <c:pt idx="21">
                  <c:v>4952</c:v>
                </c:pt>
                <c:pt idx="22">
                  <c:v>4932</c:v>
                </c:pt>
                <c:pt idx="23">
                  <c:v>4946</c:v>
                </c:pt>
                <c:pt idx="24">
                  <c:v>4942</c:v>
                </c:pt>
                <c:pt idx="25">
                  <c:v>4950</c:v>
                </c:pt>
                <c:pt idx="26">
                  <c:v>4962</c:v>
                </c:pt>
                <c:pt idx="27">
                  <c:v>4962</c:v>
                </c:pt>
                <c:pt idx="28">
                  <c:v>4963</c:v>
                </c:pt>
                <c:pt idx="29">
                  <c:v>4969</c:v>
                </c:pt>
                <c:pt idx="30">
                  <c:v>4975</c:v>
                </c:pt>
                <c:pt idx="31">
                  <c:v>4971</c:v>
                </c:pt>
                <c:pt idx="32">
                  <c:v>4989</c:v>
                </c:pt>
                <c:pt idx="33">
                  <c:v>5002</c:v>
                </c:pt>
                <c:pt idx="34">
                  <c:v>5005</c:v>
                </c:pt>
                <c:pt idx="35">
                  <c:v>5016</c:v>
                </c:pt>
                <c:pt idx="36">
                  <c:v>5040</c:v>
                </c:pt>
                <c:pt idx="37">
                  <c:v>5060</c:v>
                </c:pt>
                <c:pt idx="38">
                  <c:v>5042</c:v>
                </c:pt>
                <c:pt idx="39">
                  <c:v>5071</c:v>
                </c:pt>
                <c:pt idx="40">
                  <c:v>5114</c:v>
                </c:pt>
                <c:pt idx="41">
                  <c:v>5118</c:v>
                </c:pt>
                <c:pt idx="42">
                  <c:v>5162</c:v>
                </c:pt>
                <c:pt idx="43">
                  <c:v>5187</c:v>
                </c:pt>
                <c:pt idx="44">
                  <c:v>5258</c:v>
                </c:pt>
                <c:pt idx="45">
                  <c:v>5322</c:v>
                </c:pt>
                <c:pt idx="46">
                  <c:v>5620</c:v>
                </c:pt>
                <c:pt idx="47">
                  <c:v>5856</c:v>
                </c:pt>
                <c:pt idx="48">
                  <c:v>5790</c:v>
                </c:pt>
                <c:pt idx="49">
                  <c:v>6832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30329851"/>
        <c:axId val="67004130"/>
      </c:lineChart>
      <c:catAx>
        <c:axId val="5156347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68963526"/>
        <c:crosses val="autoZero"/>
        <c:auto val="1"/>
        <c:lblAlgn val="ctr"/>
        <c:lblOffset val="100"/>
      </c:catAx>
      <c:valAx>
        <c:axId val="68963526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5156347"/>
        <c:crosses val="autoZero"/>
        <c:crossBetween val="midCat"/>
      </c:valAx>
      <c:catAx>
        <c:axId val="30329851"/>
        <c:scaling>
          <c:orientation val="minMax"/>
        </c:scaling>
        <c:delete val="1"/>
        <c:axPos val="t"/>
        <c:numFmt formatCode="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67004130"/>
        <c:crosses val="autoZero"/>
        <c:auto val="1"/>
        <c:lblAlgn val="ctr"/>
        <c:lblOffset val="100"/>
      </c:catAx>
      <c:valAx>
        <c:axId val="67004130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ln w="648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30329851"/>
        <c:crosses val="max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github.com/dimkarakostas/ctx" TargetMode="External"/><Relationship Id="rId2" Type="http://schemas.openxmlformats.org/officeDocument/2006/relationships/hyperlink" Target="https://github.com/dimkarakostas/ctx" TargetMode="External"/><Relationship Id="rId3" Type="http://schemas.openxmlformats.org/officeDocument/2006/relationships/hyperlink" Target="https://github.com/dimkarakostas/ctx" TargetMode="External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452280" y="772920"/>
            <a:ext cx="6093360" cy="23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CTX: Eliminating BREACH with Context Hiding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8862480" y="3301560"/>
            <a:ext cx="3261240" cy="24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Dimitris Karakostas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Aggelos Kiayias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Eva Sarafianou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Dionysis Zindros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8089920" y="5774400"/>
            <a:ext cx="2919240" cy="108864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7103160" y="5774400"/>
            <a:ext cx="985680" cy="10962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4"/>
          <a:stretch/>
        </p:blipFill>
        <p:spPr>
          <a:xfrm>
            <a:off x="4840920" y="5774400"/>
            <a:ext cx="2258280" cy="10962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5"/>
          <a:stretch/>
        </p:blipFill>
        <p:spPr>
          <a:xfrm>
            <a:off x="11010240" y="5774400"/>
            <a:ext cx="1182240" cy="109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25480" y="1376640"/>
            <a:ext cx="101894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HEIST,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25480" y="2340720"/>
            <a:ext cx="10553400" cy="88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need for Man-in-the-Middle agents to perform BREACH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Abuses the way responses are sent at the TCP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25480" y="1376640"/>
            <a:ext cx="101894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methodology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25480" y="2340720"/>
            <a:ext cx="1055340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Compression is better across same content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“test_test” compresses better than “test_rand”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Target an HTTPS website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a web page that: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parameter </a:t>
            </a: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Contains a </a:t>
            </a: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Issue requests with different reflections using the victim’s cookies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Measure the responses’ lengths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Decrypt the secret using statistical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25480" y="1376640"/>
            <a:ext cx="101894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825480" y="2340720"/>
            <a:ext cx="1055340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792880" y="1297800"/>
            <a:ext cx="6638040" cy="4265640"/>
          </a:xfrm>
          <a:prstGeom prst="rect">
            <a:avLst/>
          </a:prstGeom>
          <a:ln w="7308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181880" y="1202400"/>
            <a:ext cx="856944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Attacker guesses part of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Uses it in reflection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Compressed/encrypted response is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shorter if right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6" descr=""/>
          <p:cNvPicPr/>
          <p:nvPr/>
        </p:nvPicPr>
        <p:blipFill>
          <a:blip r:embed="rId1"/>
          <a:stretch/>
        </p:blipFill>
        <p:spPr>
          <a:xfrm>
            <a:off x="945360" y="3038760"/>
            <a:ext cx="9835200" cy="314568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8333280" y="4629600"/>
            <a:ext cx="244728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en-US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8" descr=""/>
          <p:cNvPicPr/>
          <p:nvPr/>
        </p:nvPicPr>
        <p:blipFill>
          <a:blip r:embed="rId2"/>
          <a:stretch/>
        </p:blipFill>
        <p:spPr>
          <a:xfrm>
            <a:off x="6053760" y="4327920"/>
            <a:ext cx="2553120" cy="533880"/>
          </a:xfrm>
          <a:prstGeom prst="rect">
            <a:avLst/>
          </a:prstGeom>
          <a:ln>
            <a:noFill/>
          </a:ln>
        </p:spPr>
      </p:pic>
      <p:pic>
        <p:nvPicPr>
          <p:cNvPr id="105" name="Picture 9" descr=""/>
          <p:cNvPicPr/>
          <p:nvPr/>
        </p:nvPicPr>
        <p:blipFill>
          <a:blip r:embed="rId3"/>
          <a:stretch/>
        </p:blipFill>
        <p:spPr>
          <a:xfrm>
            <a:off x="2433600" y="4803120"/>
            <a:ext cx="5638680" cy="78012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4826880" y="5949720"/>
            <a:ext cx="154332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3000" spc="-1" strike="noStrike">
                <a:solidFill>
                  <a:srgbClr val="ff950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588120" y="3149280"/>
            <a:ext cx="426456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CTX defense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25480" y="1376640"/>
            <a:ext cx="105800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CTX, Context Transformation Extension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825480" y="3077640"/>
            <a:ext cx="10713240" cy="88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hiding in a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per-origin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manner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separate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avoid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825480" y="1376640"/>
            <a:ext cx="15919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25480" y="2322720"/>
            <a:ext cx="10355760" cy="21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Party that generated the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Web application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 of the same origin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Cross-compression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 of different origin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Separate 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825480" y="1376640"/>
            <a:ext cx="15919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825480" y="2322720"/>
            <a:ext cx="10355760" cy="21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8360" cy="3107520"/>
          </a:xfrm>
          <a:prstGeom prst="rect">
            <a:avLst/>
          </a:prstGeom>
          <a:ln w="73080"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825480" y="4500000"/>
            <a:ext cx="1827360" cy="27288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822960" y="3621600"/>
            <a:ext cx="1827360" cy="27288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5"/>
          <p:cNvSpPr/>
          <p:nvPr/>
        </p:nvSpPr>
        <p:spPr>
          <a:xfrm>
            <a:off x="914400" y="4023360"/>
            <a:ext cx="2010240" cy="36432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6"/>
          <p:cNvSpPr/>
          <p:nvPr/>
        </p:nvSpPr>
        <p:spPr>
          <a:xfrm>
            <a:off x="914760" y="4023720"/>
            <a:ext cx="2010240" cy="36432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7"/>
          <p:cNvSpPr/>
          <p:nvPr/>
        </p:nvSpPr>
        <p:spPr>
          <a:xfrm>
            <a:off x="878400" y="4882320"/>
            <a:ext cx="2010240" cy="36432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25480" y="1376640"/>
            <a:ext cx="1046448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25480" y="2322720"/>
            <a:ext cx="10464480" cy="24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Parts of the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CSRF tokens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Private messages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E-mails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Financial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Any piece of information which is only accessible when logged 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25480" y="1376640"/>
            <a:ext cx="15919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825480" y="2322720"/>
            <a:ext cx="10355760" cy="21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8360" cy="3107520"/>
          </a:xfrm>
          <a:prstGeom prst="rect">
            <a:avLst/>
          </a:prstGeom>
          <a:ln w="73080"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4572000" y="4882320"/>
            <a:ext cx="2558880" cy="45576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5394960" y="4023360"/>
            <a:ext cx="2284560" cy="36432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5"/>
          <p:cNvSpPr/>
          <p:nvPr/>
        </p:nvSpPr>
        <p:spPr>
          <a:xfrm>
            <a:off x="4754880" y="4453560"/>
            <a:ext cx="3564720" cy="45576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6"/>
          <p:cNvSpPr/>
          <p:nvPr/>
        </p:nvSpPr>
        <p:spPr>
          <a:xfrm>
            <a:off x="5303520" y="3566160"/>
            <a:ext cx="3839040" cy="45576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7"/>
          <p:cNvSpPr/>
          <p:nvPr/>
        </p:nvSpPr>
        <p:spPr>
          <a:xfrm>
            <a:off x="825480" y="4500000"/>
            <a:ext cx="1827360" cy="27288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8"/>
          <p:cNvSpPr/>
          <p:nvPr/>
        </p:nvSpPr>
        <p:spPr>
          <a:xfrm>
            <a:off x="822960" y="3621600"/>
            <a:ext cx="1827360" cy="27288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9"/>
          <p:cNvSpPr/>
          <p:nvPr/>
        </p:nvSpPr>
        <p:spPr>
          <a:xfrm>
            <a:off x="914400" y="4023360"/>
            <a:ext cx="2010240" cy="36432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0"/>
          <p:cNvSpPr/>
          <p:nvPr/>
        </p:nvSpPr>
        <p:spPr>
          <a:xfrm>
            <a:off x="914760" y="4023720"/>
            <a:ext cx="2010240" cy="36432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1"/>
          <p:cNvSpPr/>
          <p:nvPr/>
        </p:nvSpPr>
        <p:spPr>
          <a:xfrm>
            <a:off x="878400" y="4882320"/>
            <a:ext cx="2010240" cy="36432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67600" y="1152720"/>
            <a:ext cx="423648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Who are we?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867600" y="2057400"/>
            <a:ext cx="10159200" cy="28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Dimitris Karakostas, Eva Sarafianou, Dionysis Zindros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Researchers at Security &amp; Cryptography lab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Athens, Greece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Aggelos Kiayias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in Cyber Security and Privacy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Edinburgh, Scotland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25480" y="1376640"/>
            <a:ext cx="15919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825480" y="2322720"/>
            <a:ext cx="10355760" cy="21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8360" cy="3107520"/>
          </a:xfrm>
          <a:prstGeom prst="rect">
            <a:avLst/>
          </a:prstGeom>
          <a:ln w="73080"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4754880" y="4453560"/>
            <a:ext cx="3564720" cy="45576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5303520" y="3566160"/>
            <a:ext cx="3839040" cy="45576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5"/>
          <p:cNvSpPr/>
          <p:nvPr/>
        </p:nvSpPr>
        <p:spPr>
          <a:xfrm>
            <a:off x="7166520" y="5266440"/>
            <a:ext cx="3530520" cy="401400"/>
          </a:xfrm>
          <a:prstGeom prst="rect">
            <a:avLst/>
          </a:prstGeom>
          <a:noFill/>
          <a:ln w="73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OK to compress together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40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54720">
            <a:solidFill>
              <a:srgbClr val="ff6666"/>
            </a:solidFill>
            <a:round/>
            <a:headEnd len="med" type="triangle" w="med"/>
            <a:tailEnd len="med" type="triangle" w="med"/>
          </a:ln>
        </p:spPr>
      </p:cxn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825480" y="1376640"/>
            <a:ext cx="15919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825480" y="2322720"/>
            <a:ext cx="10355760" cy="21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8360" cy="3107520"/>
          </a:xfrm>
          <a:prstGeom prst="rect">
            <a:avLst/>
          </a:prstGeom>
          <a:ln w="73080"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4754880" y="4453560"/>
            <a:ext cx="3564720" cy="45576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4663440" y="4846320"/>
            <a:ext cx="2650320" cy="45576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5"/>
          <p:cNvSpPr/>
          <p:nvPr/>
        </p:nvSpPr>
        <p:spPr>
          <a:xfrm>
            <a:off x="7166520" y="5266440"/>
            <a:ext cx="4289400" cy="401400"/>
          </a:xfrm>
          <a:prstGeom prst="rect">
            <a:avLst/>
          </a:prstGeom>
          <a:noFill/>
          <a:ln w="73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200" spc="-1" strike="noStrike">
                <a:solidFill>
                  <a:srgbClr val="dd4814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OK to compress together!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47" name="Line 6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 w="54720">
            <a:solidFill>
              <a:srgbClr val="ff6666"/>
            </a:solidFill>
            <a:round/>
            <a:headEnd len="med" type="triangle" w="med"/>
            <a:tailEnd len="med" type="triangle" w="med"/>
          </a:ln>
        </p:spPr>
      </p:cxn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825480" y="1376640"/>
            <a:ext cx="49820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825480" y="2340720"/>
            <a:ext cx="1055340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 between “a”, “b” → Presence of “a” affects compression of “b”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LZ77 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Plaintext: a +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= “secret1”, b = “secret2”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C(a) = “secret1”, C(b) = (7, 6) + “2”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Separate compression: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C(a) = “secret1”, C(b) = “secret2”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825480" y="1376640"/>
            <a:ext cx="105800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can we protect secrets?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25480" y="1980720"/>
            <a:ext cx="1071324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Disable compression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Unacceptable performance penalty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Change the compression function 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good compression functions are vulnerable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Modify the web server compression module 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Requires changing both the web server &amp; 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 to achieve good compression rate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Hide length with random padding (TLS 1.3) 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Susceptible alignment + statistical analysis (Rupture)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Change the response plaintext  </a:t>
            </a:r>
            <a:r>
              <a:rPr b="1" lang="en-US" sz="26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25480" y="1376640"/>
            <a:ext cx="105800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CTX, Context Transformation Extension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825480" y="2340720"/>
            <a:ext cx="10713240" cy="28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Protects HTTPS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Runs at the application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opt-in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Balances between performance and 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Slight compression size increase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Small time performance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Fully prevents complete plaintext recovery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Successful defense for all known compression attacks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(TIME, CRIME, BREACH etc)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25480" y="1376640"/>
            <a:ext cx="105800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CTX, Context Transformation Extension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25480" y="2340720"/>
            <a:ext cx="10713240" cy="24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Application developer must do the following: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 ctx library server-side ( Django, Flask, Node.js …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 ctx library client-side ( &lt;script src=”ctx.js”&gt;&lt;/script&gt;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Select sensitive secrets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 origin for each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87720" y="1360800"/>
            <a:ext cx="11479320" cy="488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045440" y="1280160"/>
            <a:ext cx="10954800" cy="46623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"/>
          <p:cNvSpPr/>
          <p:nvPr/>
        </p:nvSpPr>
        <p:spPr>
          <a:xfrm>
            <a:off x="6583680" y="4754880"/>
            <a:ext cx="39308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600" spc="-1" strike="noStrike">
                <a:solidFill>
                  <a:srgbClr val="ff33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</a:t>
            </a:r>
            <a:r>
              <a:rPr b="1" lang="en-US" sz="2600" spc="-1" strike="noStrike">
                <a:solidFill>
                  <a:srgbClr val="66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Line 3"/>
          <p:cNvSpPr/>
          <p:nvPr/>
        </p:nvSpPr>
        <p:spPr>
          <a:xfrm flipH="1" flipV="1">
            <a:off x="7040880" y="4023360"/>
            <a:ext cx="91440" cy="731520"/>
          </a:xfrm>
          <a:prstGeom prst="line">
            <a:avLst/>
          </a:prstGeom>
          <a:ln>
            <a:solidFill>
              <a:srgbClr val="111111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4"/>
          <p:cNvSpPr/>
          <p:nvPr/>
        </p:nvSpPr>
        <p:spPr>
          <a:xfrm flipV="1">
            <a:off x="9144000" y="3931920"/>
            <a:ext cx="360" cy="731520"/>
          </a:xfrm>
          <a:prstGeom prst="line">
            <a:avLst/>
          </a:prstGeom>
          <a:ln>
            <a:solidFill>
              <a:srgbClr val="111111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360720" y="1377360"/>
            <a:ext cx="11443680" cy="484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40640" y="1828800"/>
            <a:ext cx="11325960" cy="35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67600" y="1152720"/>
            <a:ext cx="423648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 is broken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867600" y="2057400"/>
            <a:ext cx="10159200" cy="450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BREACH broke HTTPS + RC4 in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People upgraded to AES – thought they were safe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Rupture attacked HTTPS with block ciphers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Today...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show a generic defense for compression side-channel attacks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Best balance between compression and 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launch an open source implementation of the defense for popular 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825480" y="1376640"/>
            <a:ext cx="105800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25480" y="2340720"/>
            <a:ext cx="10713240" cy="20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 secret alphabet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Contains all possible characters in the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e.g. ASCII, UTF-8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Pseudo-random permutation of the secret alphabet for each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Fisher-Yates shuffle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Permute secrets using the origin’s permutation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TLS encryption and network transmission of the permuted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inverse permutation → Decode the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Table 1"/>
          <p:cNvGraphicFramePr/>
          <p:nvPr/>
        </p:nvGraphicFramePr>
        <p:xfrm>
          <a:off x="2926080" y="1088640"/>
          <a:ext cx="6128640" cy="1382040"/>
        </p:xfrm>
        <a:graphic>
          <a:graphicData uri="http://schemas.openxmlformats.org/drawingml/2006/table">
            <a:tbl>
              <a:tblPr/>
              <a:tblGrid>
                <a:gridCol w="2043000"/>
                <a:gridCol w="2043000"/>
                <a:gridCol w="2043000"/>
              </a:tblGrid>
              <a:tr h="682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Permuted secret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87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)o5eoc8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87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)o5eock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87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heb^eV#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8" name="Table 2"/>
          <p:cNvGraphicFramePr/>
          <p:nvPr/>
        </p:nvGraphicFramePr>
        <p:xfrm>
          <a:off x="3371040" y="3362760"/>
          <a:ext cx="5391720" cy="2481840"/>
        </p:xfrm>
        <a:graphic>
          <a:graphicData uri="http://schemas.openxmlformats.org/drawingml/2006/table">
            <a:tbl>
              <a:tblPr/>
              <a:tblGrid>
                <a:gridCol w="2696040"/>
                <a:gridCol w="2696040"/>
              </a:tblGrid>
              <a:tr h="387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Permutation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1508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 → )     e → o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 → 5     r → 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 → c     1 → 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 → k     3 → #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(...)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1508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 → h     e → 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 → b      r → ^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 → V     1 → 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 → !      3 → #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(...)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86080" y="1376640"/>
            <a:ext cx="938520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mitigated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86080" y="2355120"/>
            <a:ext cx="1079208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per-origin permutations per HTTP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Multiple responses contain differently permuted secrets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Permutations cannot be statistically predicted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86080" y="1376640"/>
            <a:ext cx="938520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86080" y="2355120"/>
            <a:ext cx="10792080" cy="24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test size/time performance under CTX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web page: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650KB (e.g. YouTube timeline)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50 origins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1% secrets in the response equally distributed in origins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secret position per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86080" y="1376640"/>
            <a:ext cx="938520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86080" y="2286000"/>
            <a:ext cx="10792080" cy="28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Disable total compression: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1,100%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Few </a:t>
            </a: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seconds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time delay during 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Masking secrets: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21%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5% size overhead ~ 7KB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4ms time delay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86080" y="1376640"/>
            <a:ext cx="938520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86080" y="2355120"/>
            <a:ext cx="10792080" cy="167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Origins ↑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Performance 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Total secrets ↑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Performance 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 per origin ↑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Performance 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Total response ↑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Performance ↑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86080" y="1376640"/>
            <a:ext cx="1048176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Total response performance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86080" y="2213280"/>
            <a:ext cx="885060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Bigger response: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Similar byte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Better percentage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86080" y="1376640"/>
            <a:ext cx="1048176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0" name="Chart 6"/>
          <p:cNvGraphicFramePr/>
          <p:nvPr/>
        </p:nvGraphicFramePr>
        <p:xfrm>
          <a:off x="1116720" y="914400"/>
          <a:ext cx="10332360" cy="58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1" name="CustomShape 2"/>
          <p:cNvSpPr/>
          <p:nvPr/>
        </p:nvSpPr>
        <p:spPr>
          <a:xfrm>
            <a:off x="1116720" y="6237360"/>
            <a:ext cx="10221480" cy="2185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102920" y="3149280"/>
            <a:ext cx="426456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86080" y="1376640"/>
            <a:ext cx="938520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586080" y="2355120"/>
            <a:ext cx="10792080" cy="24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Parses HTML for ctx-protect div tags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Creates permutation for every new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Permutes secrets in a per-origin manner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Includes a JSON file with all 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Sends response containing permuted secrets and 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67600" y="1152720"/>
            <a:ext cx="236556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67600" y="1973880"/>
            <a:ext cx="6656040" cy="44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vectors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CTX defense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Origins, Secrets, Cross 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Release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86080" y="1376640"/>
            <a:ext cx="167616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86080" y="2335320"/>
            <a:ext cx="1027764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Parses the HTML for data−ctx−origin div tags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Parses the JSON and collects each origin’s permutation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Applies reverse permutation on each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86080" y="1376640"/>
            <a:ext cx="938520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Today, we defend BREACH attacks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586080" y="2341440"/>
            <a:ext cx="10384200" cy="40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Today in Black Hat Europe 2016, we launch CTX for popular 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Python: Django, Flask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Node.js: Express [express-Handlebars, pug (jade), EJS], Koa [koa-pug]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 source - MIT licensed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://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github.com/dimkarakostas/ctx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https://ctxdefense.com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86080" y="1376640"/>
            <a:ext cx="938520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86080" y="2341440"/>
            <a:ext cx="1038420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 CTX for other languages/web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 CTX for other encoding standards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 CTX for API 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86080" y="1376640"/>
            <a:ext cx="938520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 Takeaways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6080" y="2341440"/>
            <a:ext cx="1038420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1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 + gzip = broken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1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provides full security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1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CTX protection to your web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2914200" y="1393560"/>
            <a:ext cx="698688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 you! Questions?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048120" y="2421720"/>
            <a:ext cx="609336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https://dimkarakostas.com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2397240" y="3026520"/>
            <a:ext cx="8008920" cy="4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DF46 7AFF 3398 BB31 CEA7 1E77 F896 1969 A339 D2E9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4" descr=""/>
          <p:cNvPicPr/>
          <p:nvPr/>
        </p:nvPicPr>
        <p:blipFill>
          <a:blip r:embed="rId1"/>
          <a:stretch/>
        </p:blipFill>
        <p:spPr>
          <a:xfrm>
            <a:off x="10443240" y="6257160"/>
            <a:ext cx="714960" cy="24840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3940200" y="3477960"/>
            <a:ext cx="430920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http://www.kiayias.com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2467800" y="4124160"/>
            <a:ext cx="80089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E5F2 7045 437B 168B 39AD  1BFA C876 8019 6DBB 04E0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3200400" y="4552920"/>
            <a:ext cx="609336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https://esarafianou.github.io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2579040" y="5123520"/>
            <a:ext cx="7645680" cy="4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2FA9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7528 9554 F1EB F5F8  675B E371 5849 8CD0 92EE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3940200" y="5601960"/>
            <a:ext cx="430920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https://dionyziz.com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9"/>
          <p:cNvSpPr/>
          <p:nvPr/>
        </p:nvSpPr>
        <p:spPr>
          <a:xfrm>
            <a:off x="2467800" y="6176160"/>
            <a:ext cx="8008920" cy="7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45DC 00AE FDDF 5D5C B988  EC86 2DA4 50F3 AFB0 46C7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25480" y="1376640"/>
            <a:ext cx="49820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CRIME, 2012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25480" y="2340720"/>
            <a:ext cx="10553400" cy="16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Targets HTTPS requests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Side-channel compression attacks against TLS first-time successful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Τakes advantage of the characteristics of the DEFLATE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Hinted at attacking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Mitigated by disabling compression at the TLS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5480" y="1376640"/>
            <a:ext cx="101894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TIME,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25480" y="2340720"/>
            <a:ext cx="10553400" cy="12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on HTTP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by measuring time 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need for permanent Man-in-the-Middle agents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25480" y="1376640"/>
            <a:ext cx="101894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BREACH,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25480" y="2340720"/>
            <a:ext cx="10553400" cy="88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on HTTP response 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Attacks stream ciphers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Adds methods for bypassing compression noise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25480" y="1376640"/>
            <a:ext cx="101894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RC4 insecurity, 2015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25480" y="2340720"/>
            <a:ext cx="1055340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RC4 is considered insecure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websites use block ciphers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AES is the industry standard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25480" y="1376640"/>
            <a:ext cx="101894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Rupture,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825480" y="2340720"/>
            <a:ext cx="10553400" cy="20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on HTTP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Performs statistical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Bypasses noise/length hiding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Attacks block ciphers, eg AES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Automates the attack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Production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2016-01-11T21:35:58Z</dcterms:created>
  <dc:creator>Microsoft Office User</dc:creator>
  <dc:description/>
  <dc:language>en-US</dc:language>
  <cp:lastModifiedBy/>
  <dcterms:modified xsi:type="dcterms:W3CDTF">2016-11-04T15:51:18Z</dcterms:modified>
  <cp:revision>98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37</vt:i4>
  </property>
</Properties>
</file>